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4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01511AE-3AE2-4BF0-92A0-5638F9F7B09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E74C-21E3-46F4-A71A-D80DBB9EC6C9}"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511AE-3AE2-4BF0-92A0-5638F9F7B09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1511AE-3AE2-4BF0-92A0-5638F9F7B09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301511AE-3AE2-4BF0-92A0-5638F9F7B09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E74C-21E3-46F4-A71A-D80DBB9EC6C9}"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1511AE-3AE2-4BF0-92A0-5638F9F7B09C}" type="datetimeFigureOut">
              <a:rPr lang="en-US" smtClean="0"/>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01511AE-3AE2-4BF0-92A0-5638F9F7B09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01511AE-3AE2-4BF0-92A0-5638F9F7B09C}" type="datetimeFigureOut">
              <a:rPr lang="en-US" smtClean="0"/>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1511AE-3AE2-4BF0-92A0-5638F9F7B09C}" type="datetimeFigureOut">
              <a:rPr lang="en-US" smtClean="0"/>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511AE-3AE2-4BF0-92A0-5638F9F7B09C}" type="datetimeFigureOut">
              <a:rPr lang="en-US" smtClean="0"/>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511AE-3AE2-4BF0-92A0-5638F9F7B09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1511AE-3AE2-4BF0-92A0-5638F9F7B09C}" type="datetimeFigureOut">
              <a:rPr lang="en-US" smtClean="0"/>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EE74C-21E3-46F4-A71A-D80DBB9EC6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01511AE-3AE2-4BF0-92A0-5638F9F7B09C}" type="datetimeFigureOut">
              <a:rPr lang="en-US" smtClean="0"/>
              <a:t>3/3/2014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2EEE74C-21E3-46F4-A71A-D80DBB9EC6C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anburkholder.com/digital-negative-items-2008/spectrum.jpg.zi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glsmyth.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glsmyth.com/articles/step-tablet.ti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An Example</a:t>
            </a:r>
            <a:endParaRPr lang="en-US" dirty="0"/>
          </a:p>
        </p:txBody>
      </p:sp>
      <p:sp>
        <p:nvSpPr>
          <p:cNvPr id="2" name="Title 1"/>
          <p:cNvSpPr>
            <a:spLocks noGrp="1"/>
          </p:cNvSpPr>
          <p:nvPr>
            <p:ph type="ctrTitle"/>
          </p:nvPr>
        </p:nvSpPr>
        <p:spPr/>
        <p:txBody>
          <a:bodyPr/>
          <a:lstStyle/>
          <a:p>
            <a:r>
              <a:rPr lang="en-US" dirty="0" smtClean="0"/>
              <a:t>Digital </a:t>
            </a:r>
            <a:r>
              <a:rPr lang="en-US" dirty="0" smtClean="0"/>
              <a:t>Negatives</a:t>
            </a:r>
            <a:br>
              <a:rPr lang="en-US" dirty="0" smtClean="0"/>
            </a:br>
            <a:r>
              <a:rPr lang="en-US" sz="2000" dirty="0" smtClean="0"/>
              <a:t>by</a:t>
            </a:r>
            <a:br>
              <a:rPr lang="en-US" sz="2000" dirty="0" smtClean="0"/>
            </a:br>
            <a:r>
              <a:rPr lang="en-US" sz="2000" dirty="0" smtClean="0"/>
              <a:t>George L Smyth</a:t>
            </a:r>
            <a:endParaRPr lang="en-US" sz="2000" dirty="0"/>
          </a:p>
        </p:txBody>
      </p:sp>
    </p:spTree>
    <p:extLst>
      <p:ext uri="{BB962C8B-B14F-4D97-AF65-F5344CB8AC3E}">
        <p14:creationId xmlns:p14="http://schemas.microsoft.com/office/powerpoint/2010/main" val="2769346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dirty="0" smtClean="0"/>
              <a:t>This presentation describes how I go about preparing an image so that it can be turned into a digital negative. </a:t>
            </a:r>
            <a:r>
              <a:rPr lang="en-US" dirty="0" smtClean="0"/>
              <a:t>My </a:t>
            </a:r>
            <a:r>
              <a:rPr lang="en-US" dirty="0" smtClean="0"/>
              <a:t>goal is to establish a sequence for </a:t>
            </a:r>
            <a:r>
              <a:rPr lang="en-US" dirty="0" err="1" smtClean="0"/>
              <a:t>Slavich</a:t>
            </a:r>
            <a:r>
              <a:rPr lang="en-US" dirty="0" smtClean="0"/>
              <a:t> </a:t>
            </a:r>
            <a:r>
              <a:rPr lang="en-US" dirty="0" err="1" smtClean="0"/>
              <a:t>Unibrom</a:t>
            </a:r>
            <a:r>
              <a:rPr lang="en-US" dirty="0" smtClean="0"/>
              <a:t> 160 paper, which is very nice for use in the Bromoil process, but as of this writing is </a:t>
            </a:r>
            <a:r>
              <a:rPr lang="en-US" dirty="0" smtClean="0"/>
              <a:t>no longer </a:t>
            </a:r>
            <a:r>
              <a:rPr lang="en-US" dirty="0" smtClean="0"/>
              <a:t>available in the United States.  As I do not want to waste any of my remaining stock </a:t>
            </a:r>
            <a:r>
              <a:rPr lang="en-US" dirty="0" smtClean="0"/>
              <a:t>by making </a:t>
            </a:r>
            <a:r>
              <a:rPr lang="en-US" dirty="0" smtClean="0"/>
              <a:t>test strips and testing burning and dodging attempts, employing digital negatives is the obvious solution.</a:t>
            </a:r>
          </a:p>
          <a:p>
            <a:pPr marL="0" indent="0">
              <a:buNone/>
            </a:pPr>
            <a:r>
              <a:rPr lang="en-US" dirty="0" smtClean="0"/>
              <a:t>The following is a description of that process.  </a:t>
            </a:r>
            <a:r>
              <a:rPr lang="en-US" dirty="0" smtClean="0"/>
              <a:t>This </a:t>
            </a:r>
            <a:r>
              <a:rPr lang="en-US" dirty="0" smtClean="0"/>
              <a:t>exact </a:t>
            </a:r>
            <a:r>
              <a:rPr lang="en-US" dirty="0" smtClean="0"/>
              <a:t>process </a:t>
            </a:r>
            <a:r>
              <a:rPr lang="en-US" dirty="0" smtClean="0"/>
              <a:t>can be applied to preparing a system to deal with alternative processes, like Cyanotype or Platinum printing.</a:t>
            </a:r>
            <a:endParaRPr lang="en-US" dirty="0"/>
          </a:p>
        </p:txBody>
      </p:sp>
    </p:spTree>
    <p:extLst>
      <p:ext uri="{BB962C8B-B14F-4D97-AF65-F5344CB8AC3E}">
        <p14:creationId xmlns:p14="http://schemas.microsoft.com/office/powerpoint/2010/main" val="3335961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dirty="0" smtClean="0"/>
              <a:t>There are three issues that need to be addressed when building a system for digital negatives.</a:t>
            </a:r>
          </a:p>
          <a:p>
            <a:r>
              <a:rPr lang="en-US" dirty="0" smtClean="0"/>
              <a:t>Determining the minimum exposure time</a:t>
            </a:r>
          </a:p>
          <a:p>
            <a:r>
              <a:rPr lang="en-US" dirty="0" smtClean="0"/>
              <a:t>Determining the color of the negative</a:t>
            </a:r>
          </a:p>
          <a:p>
            <a:r>
              <a:rPr lang="en-US" dirty="0" smtClean="0"/>
              <a:t>Building a curve</a:t>
            </a:r>
          </a:p>
          <a:p>
            <a:endParaRPr lang="en-US" dirty="0"/>
          </a:p>
          <a:p>
            <a:pPr marL="0" indent="0">
              <a:buNone/>
            </a:pPr>
            <a:r>
              <a:rPr lang="en-US" dirty="0" smtClean="0"/>
              <a:t>I address these one at a time.</a:t>
            </a:r>
            <a:endParaRPr lang="en-US" dirty="0"/>
          </a:p>
        </p:txBody>
      </p:sp>
    </p:spTree>
    <p:extLst>
      <p:ext uri="{BB962C8B-B14F-4D97-AF65-F5344CB8AC3E}">
        <p14:creationId xmlns:p14="http://schemas.microsoft.com/office/powerpoint/2010/main" val="2109720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b="1" dirty="0"/>
              <a:t>Determining the </a:t>
            </a:r>
            <a:r>
              <a:rPr lang="en-US" b="1" dirty="0" smtClean="0"/>
              <a:t>Minimum Exposure Time</a:t>
            </a:r>
            <a:endParaRPr lang="en-US" b="1" dirty="0"/>
          </a:p>
          <a:p>
            <a:pPr marL="0" indent="0">
              <a:buNone/>
            </a:pPr>
            <a:r>
              <a:rPr lang="en-US" dirty="0" smtClean="0"/>
              <a:t>The purpose of silver in a negative is to block the light of the enlarger.  The purpose of printer ink is to impregnate paper with ink.  My guess is that printer ink actually does a reasonable job of blocking the ultraviolet light used </a:t>
            </a:r>
            <a:r>
              <a:rPr lang="en-US" dirty="0" smtClean="0"/>
              <a:t>when </a:t>
            </a:r>
            <a:r>
              <a:rPr lang="en-US" dirty="0" smtClean="0"/>
              <a:t>exposing paper with Cyanotype or Platinum sensitizer, but it does not work very well when blocking light from an enlarger.  This means that, like slide film, there is little leeway when it comes to exposure.</a:t>
            </a:r>
          </a:p>
          <a:p>
            <a:pPr marL="0" indent="0">
              <a:buNone/>
            </a:pPr>
            <a:r>
              <a:rPr lang="en-US" dirty="0" smtClean="0"/>
              <a:t>When making digital negatives to be used with silver gelatin paper I use Pictorico Ultra Premium OHP Transparency Film because it appears to hold more ink (thus greater light-blocking capabilities) than other transparency films.  If one is making a digital negative for an alternative process then its less expensive version can be successfully used.</a:t>
            </a:r>
            <a:endParaRPr lang="en-US" dirty="0"/>
          </a:p>
        </p:txBody>
      </p:sp>
    </p:spTree>
    <p:extLst>
      <p:ext uri="{BB962C8B-B14F-4D97-AF65-F5344CB8AC3E}">
        <p14:creationId xmlns:p14="http://schemas.microsoft.com/office/powerpoint/2010/main" val="276127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dirty="0" smtClean="0"/>
              <a:t>To determine the minimum exposure time</a:t>
            </a:r>
            <a:r>
              <a:rPr lang="en-US" dirty="0" smtClean="0"/>
              <a:t>, I </a:t>
            </a:r>
            <a:r>
              <a:rPr lang="en-US" dirty="0" smtClean="0"/>
              <a:t>expose a test strip through the transparency film.</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After exposing each segment I cover the strip with matt board so that just the bottom is showing, then I turn on the </a:t>
            </a:r>
            <a:r>
              <a:rPr lang="en-US" dirty="0" smtClean="0"/>
              <a:t>lights for several seconds.  </a:t>
            </a:r>
            <a:r>
              <a:rPr lang="en-US" dirty="0" smtClean="0"/>
              <a:t>This allows me to compare the strip against the obvious maximum black, as opposed to trying to compare it to its predecessor.</a:t>
            </a:r>
          </a:p>
          <a:p>
            <a:pPr marL="0" indent="0">
              <a:buNone/>
            </a:pPr>
            <a:r>
              <a:rPr lang="en-US" dirty="0" smtClean="0"/>
              <a:t>In this case I determined that the minimum exposure time </a:t>
            </a:r>
            <a:r>
              <a:rPr lang="en-US" dirty="0" smtClean="0"/>
              <a:t>is </a:t>
            </a:r>
            <a:r>
              <a:rPr lang="en-US" dirty="0" smtClean="0"/>
              <a:t>16 seconds.</a:t>
            </a:r>
            <a:endParaRPr lang="en-US" dirty="0"/>
          </a:p>
        </p:txBody>
      </p:sp>
      <p:pic>
        <p:nvPicPr>
          <p:cNvPr id="4" name="Picture 2" descr="C:\Dropbox\Digital Negative Presentation\img6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2057400"/>
            <a:ext cx="6019801" cy="214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82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b="1" dirty="0"/>
              <a:t>Determining the </a:t>
            </a:r>
            <a:r>
              <a:rPr lang="en-US" b="1" dirty="0" smtClean="0"/>
              <a:t>Color </a:t>
            </a:r>
            <a:r>
              <a:rPr lang="en-US" b="1" dirty="0"/>
              <a:t>of the </a:t>
            </a:r>
            <a:r>
              <a:rPr lang="en-US" b="1" dirty="0" smtClean="0"/>
              <a:t>Negative</a:t>
            </a:r>
            <a:endParaRPr lang="en-US" b="1" dirty="0"/>
          </a:p>
          <a:p>
            <a:pPr marL="0" indent="0">
              <a:buNone/>
            </a:pPr>
            <a:r>
              <a:rPr lang="en-US" dirty="0" smtClean="0"/>
              <a:t>We are accustomed to using negatives that have a black color (the silver), but that is not necessarily the best color to use when making the digital negative.  It is possible (actually, probable) that a color other than black will more efficiently block the light.</a:t>
            </a:r>
          </a:p>
          <a:p>
            <a:pPr marL="0" indent="0">
              <a:buNone/>
            </a:pPr>
            <a:r>
              <a:rPr lang="en-US" dirty="0" smtClean="0"/>
              <a:t>It is easy to test for the best color to use.  There are many color spectrums that can be </a:t>
            </a:r>
            <a:r>
              <a:rPr lang="en-US" dirty="0" smtClean="0"/>
              <a:t>employed </a:t>
            </a:r>
            <a:r>
              <a:rPr lang="en-US" dirty="0" smtClean="0"/>
              <a:t>but the best one I have found is located on Dan Burkholder’s website at: </a:t>
            </a:r>
            <a:r>
              <a:rPr lang="en-US" dirty="0" smtClean="0">
                <a:hlinkClick r:id="rId2"/>
              </a:rPr>
              <a:t>http</a:t>
            </a:r>
            <a:r>
              <a:rPr lang="en-US" dirty="0">
                <a:hlinkClick r:id="rId2"/>
              </a:rPr>
              <a:t>://</a:t>
            </a:r>
            <a:r>
              <a:rPr lang="en-US" dirty="0" smtClean="0">
                <a:hlinkClick r:id="rId2"/>
              </a:rPr>
              <a:t>www.danburkholder.com/digital-negative-items-2008/spectrum.jpg.zip</a:t>
            </a:r>
            <a:endParaRPr lang="en-US" dirty="0" smtClean="0"/>
          </a:p>
          <a:p>
            <a:pPr marL="0" indent="0">
              <a:buNone/>
            </a:pPr>
            <a:endParaRPr lang="en-US" dirty="0"/>
          </a:p>
        </p:txBody>
      </p:sp>
    </p:spTree>
    <p:extLst>
      <p:ext uri="{BB962C8B-B14F-4D97-AF65-F5344CB8AC3E}">
        <p14:creationId xmlns:p14="http://schemas.microsoft.com/office/powerpoint/2010/main" val="1260507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By printing this onto transparency film then exposing through it, one can determine the location where the light was most efficiently blocked.</a:t>
            </a:r>
            <a:endParaRPr lang="en-US" dirty="0"/>
          </a:p>
        </p:txBody>
      </p:sp>
      <p:pic>
        <p:nvPicPr>
          <p:cNvPr id="5123" name="Picture 3" descr="C:\Dropbox\Digital Negative Presentation\spect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1"/>
            <a:ext cx="3962400" cy="320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90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 </a:t>
            </a:r>
            <a:r>
              <a:rPr lang="en-US" dirty="0" smtClean="0"/>
              <a:t>then </a:t>
            </a:r>
            <a:r>
              <a:rPr lang="en-US" dirty="0" smtClean="0"/>
              <a:t>added a Threshold layer.</a:t>
            </a:r>
            <a:endParaRPr lang="en-US" dirty="0"/>
          </a:p>
        </p:txBody>
      </p:sp>
      <p:pic>
        <p:nvPicPr>
          <p:cNvPr id="6146" name="Picture 2" descr="C:\Dropbox\Digital Negative Presentation\img6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59073"/>
            <a:ext cx="4038600" cy="327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86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I then moved the slider so that only the smallest portion of white was showing.</a:t>
            </a:r>
            <a:endParaRPr lang="en-US" dirty="0"/>
          </a:p>
        </p:txBody>
      </p:sp>
      <p:pic>
        <p:nvPicPr>
          <p:cNvPr id="7170" name="Picture 2" descr="C:\Dropbox\Digital Negative Presentation\img61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1716540"/>
            <a:ext cx="4038601" cy="327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736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That white area blocked light the best.  I zoomed in on the area and used </a:t>
            </a:r>
            <a:r>
              <a:rPr lang="en-US" dirty="0" smtClean="0"/>
              <a:t>shift-Dropper-click </a:t>
            </a:r>
            <a:r>
              <a:rPr lang="en-US" dirty="0" smtClean="0"/>
              <a:t>to mark the best location.</a:t>
            </a:r>
            <a:endParaRPr lang="en-US" dirty="0"/>
          </a:p>
        </p:txBody>
      </p:sp>
      <p:pic>
        <p:nvPicPr>
          <p:cNvPr id="8194" name="Picture 2" descr="C:\Dropbox\Digital Negative Presentation\img61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760" y="1539025"/>
            <a:ext cx="4267201" cy="346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41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dirty="0" smtClean="0"/>
              <a:t>The </a:t>
            </a:r>
            <a:r>
              <a:rPr lang="en-US" dirty="0" smtClean="0"/>
              <a:t>location can be read by hiding the Threshold </a:t>
            </a:r>
            <a:r>
              <a:rPr lang="en-US" dirty="0" smtClean="0"/>
              <a:t>layer, then go </a:t>
            </a:r>
            <a:r>
              <a:rPr lang="en-US" dirty="0" smtClean="0"/>
              <a:t>back to the spectrum image and </a:t>
            </a:r>
            <a:r>
              <a:rPr lang="en-US" dirty="0" smtClean="0"/>
              <a:t>match </a:t>
            </a:r>
            <a:r>
              <a:rPr lang="en-US" dirty="0" smtClean="0"/>
              <a:t>the location to get the color.  Another way to do this is to add the spectrum image as a layer, reduce the opacity of the layer, position the layer so that it exactly matches the scanned print below, bring the opacity back to 100%, and use the dropper to read the color.  In this case the </a:t>
            </a:r>
            <a:r>
              <a:rPr lang="en-US" dirty="0"/>
              <a:t>value was #</a:t>
            </a:r>
            <a:r>
              <a:rPr lang="en-US" dirty="0" smtClean="0"/>
              <a:t>003200.</a:t>
            </a:r>
            <a:endParaRPr lang="en-US" dirty="0"/>
          </a:p>
        </p:txBody>
      </p:sp>
      <p:pic>
        <p:nvPicPr>
          <p:cNvPr id="9218" name="Picture 2" descr="C:\Dropbox\Digital Negative Presentation\img61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042" y="3200400"/>
            <a:ext cx="2297758" cy="2533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ropbox\Digital Negative Presentation\img61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042" y="3124200"/>
            <a:ext cx="2297758"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587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Negatives</a:t>
            </a:r>
            <a:endParaRPr lang="en-US" dirty="0"/>
          </a:p>
        </p:txBody>
      </p:sp>
      <p:sp>
        <p:nvSpPr>
          <p:cNvPr id="3" name="Content Placeholder 2"/>
          <p:cNvSpPr>
            <a:spLocks noGrp="1"/>
          </p:cNvSpPr>
          <p:nvPr>
            <p:ph sz="quarter" idx="13"/>
          </p:nvPr>
        </p:nvSpPr>
        <p:spPr/>
        <p:txBody>
          <a:bodyPr/>
          <a:lstStyle/>
          <a:p>
            <a:pPr marL="0" indent="0" algn="ctr">
              <a:buNone/>
            </a:pPr>
            <a:endParaRPr lang="en-US" dirty="0" smtClean="0"/>
          </a:p>
          <a:p>
            <a:pPr marL="0" indent="0" algn="ctr">
              <a:buNone/>
            </a:pPr>
            <a:r>
              <a:rPr lang="en-US" sz="2800" dirty="0" smtClean="0"/>
              <a:t>More complete information,</a:t>
            </a:r>
          </a:p>
          <a:p>
            <a:pPr marL="0" indent="0" algn="ctr">
              <a:buNone/>
            </a:pPr>
            <a:r>
              <a:rPr lang="en-US" sz="2800" dirty="0" smtClean="0"/>
              <a:t>As well as this document,</a:t>
            </a:r>
          </a:p>
          <a:p>
            <a:pPr marL="0" indent="0" algn="ctr">
              <a:buNone/>
            </a:pPr>
            <a:r>
              <a:rPr lang="en-US" sz="2800" dirty="0" smtClean="0"/>
              <a:t>can be found at </a:t>
            </a:r>
          </a:p>
          <a:p>
            <a:pPr marL="0" indent="0" algn="ctr">
              <a:buNone/>
            </a:pPr>
            <a:r>
              <a:rPr lang="en-US" sz="2800" dirty="0" smtClean="0">
                <a:solidFill>
                  <a:schemeClr val="tx1">
                    <a:lumMod val="95000"/>
                  </a:schemeClr>
                </a:solidFill>
                <a:hlinkClick r:id="rId2"/>
              </a:rPr>
              <a:t>http://glsmyth.com/</a:t>
            </a:r>
            <a:r>
              <a:rPr lang="en-US" sz="2800" dirty="0" smtClean="0">
                <a:solidFill>
                  <a:schemeClr val="tx1">
                    <a:lumMod val="95000"/>
                  </a:schemeClr>
                </a:solidFill>
              </a:rPr>
              <a:t> </a:t>
            </a:r>
          </a:p>
          <a:p>
            <a:pPr marL="0" indent="0" algn="ctr">
              <a:buNone/>
            </a:pPr>
            <a:r>
              <a:rPr lang="en-US" sz="2800" dirty="0" smtClean="0"/>
              <a:t>in the Articles section.</a:t>
            </a:r>
          </a:p>
          <a:p>
            <a:endParaRPr lang="en-US" dirty="0" smtClean="0"/>
          </a:p>
          <a:p>
            <a:endParaRPr lang="en-US" dirty="0"/>
          </a:p>
        </p:txBody>
      </p:sp>
    </p:spTree>
    <p:extLst>
      <p:ext uri="{BB962C8B-B14F-4D97-AF65-F5344CB8AC3E}">
        <p14:creationId xmlns:p14="http://schemas.microsoft.com/office/powerpoint/2010/main" val="142795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dirty="0" smtClean="0"/>
              <a:t>So far we know that we will need to expose the paper for 16 seconds and that the color of the negative should not be black, </a:t>
            </a:r>
            <a:r>
              <a:rPr lang="en-US" dirty="0"/>
              <a:t>but should be #</a:t>
            </a:r>
            <a:r>
              <a:rPr lang="en-US" dirty="0" smtClean="0"/>
              <a:t>003200.  I am accustomed to making red negatives for use with silver gelatin paper but this </a:t>
            </a:r>
            <a:r>
              <a:rPr lang="en-US" dirty="0" err="1" smtClean="0"/>
              <a:t>Slavich</a:t>
            </a:r>
            <a:r>
              <a:rPr lang="en-US" dirty="0" smtClean="0"/>
              <a:t> paper wishes that paper to be green – so be it</a:t>
            </a:r>
            <a:r>
              <a:rPr lang="en-US" dirty="0" smtClean="0"/>
              <a:t>.</a:t>
            </a:r>
          </a:p>
          <a:p>
            <a:pPr marL="0" indent="0">
              <a:buNone/>
            </a:pPr>
            <a:r>
              <a:rPr lang="en-US" dirty="0" smtClean="0"/>
              <a:t>The only thing remaining is to build the curve.</a:t>
            </a:r>
            <a:endParaRPr lang="en-US" dirty="0"/>
          </a:p>
        </p:txBody>
      </p:sp>
    </p:spTree>
    <p:extLst>
      <p:ext uri="{BB962C8B-B14F-4D97-AF65-F5344CB8AC3E}">
        <p14:creationId xmlns:p14="http://schemas.microsoft.com/office/powerpoint/2010/main" val="299190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b="1" dirty="0"/>
              <a:t>Building a </a:t>
            </a:r>
            <a:r>
              <a:rPr lang="en-US" b="1" dirty="0" smtClean="0"/>
              <a:t>Curve</a:t>
            </a:r>
            <a:endParaRPr lang="en-US" b="1" dirty="0"/>
          </a:p>
          <a:p>
            <a:pPr marL="0" indent="0">
              <a:buNone/>
            </a:pPr>
            <a:r>
              <a:rPr lang="en-US" dirty="0" smtClean="0"/>
              <a:t>Matching the tonality of what is seen on the monitor with that of the paper is accomplished by applying a curve to the image.  Determining the values of the points on the curve is done by testing specific values on a step tablet.</a:t>
            </a:r>
          </a:p>
          <a:p>
            <a:pPr marL="0" indent="0">
              <a:buNone/>
            </a:pPr>
            <a:endParaRPr lang="en-US" b="1" dirty="0" smtClean="0"/>
          </a:p>
          <a:p>
            <a:pPr marL="0" indent="0">
              <a:buNone/>
            </a:pPr>
            <a:r>
              <a:rPr lang="en-US" b="1" dirty="0" smtClean="0"/>
              <a:t>Myth:</a:t>
            </a:r>
            <a:r>
              <a:rPr lang="en-US" dirty="0" smtClean="0"/>
              <a:t> One can use a curve built by someone else.</a:t>
            </a:r>
          </a:p>
          <a:p>
            <a:pPr marL="0" indent="0">
              <a:buNone/>
            </a:pPr>
            <a:r>
              <a:rPr lang="en-US" dirty="0" smtClean="0"/>
              <a:t>There are so many variables involved in the production of a print – paper, developer, water, water temperature, and so on – that can affect the outcome that it is too much to hope that someone else will have those same values.  As I will note toward the end of this presentation, it is very difficult to keep those variables consistent.  In the past I have suggested that another’s curve may work well as a starting point, but I honestly no longer see this as an advantage, and starting with a straight line is equally fine.</a:t>
            </a:r>
            <a:endParaRPr lang="en-US" dirty="0"/>
          </a:p>
        </p:txBody>
      </p:sp>
    </p:spTree>
    <p:extLst>
      <p:ext uri="{BB962C8B-B14F-4D97-AF65-F5344CB8AC3E}">
        <p14:creationId xmlns:p14="http://schemas.microsoft.com/office/powerpoint/2010/main" val="2292785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You can make your own step tablet </a:t>
            </a:r>
            <a:r>
              <a:rPr lang="en-US" dirty="0"/>
              <a:t>or download mine at                               </a:t>
            </a:r>
            <a:r>
              <a:rPr lang="en-US" dirty="0">
                <a:hlinkClick r:id="rId2"/>
              </a:rPr>
              <a:t>http://</a:t>
            </a:r>
            <a:r>
              <a:rPr lang="en-US" dirty="0" smtClean="0">
                <a:hlinkClick r:id="rId2"/>
              </a:rPr>
              <a:t>glsmyth.com/articles/step-tablet.tif</a:t>
            </a:r>
            <a:endParaRPr lang="en-US" dirty="0" smtClean="0"/>
          </a:p>
          <a:p>
            <a:pPr marL="0" indent="0">
              <a:buNone/>
            </a:pPr>
            <a:endParaRPr lang="en-US" dirty="0"/>
          </a:p>
          <a:p>
            <a:pPr marL="0" indent="0">
              <a:buNone/>
            </a:pPr>
            <a:endParaRPr lang="en-US" dirty="0"/>
          </a:p>
        </p:txBody>
      </p:sp>
      <p:pic>
        <p:nvPicPr>
          <p:cNvPr id="10243" name="Picture 3" descr="C:\Dropbox\Digital Negative Presentation\step-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76200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98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On the left is a blank curve, on the right is the curve associated with this step tablet.  Note the spikes in the histogram on the right.  These represent the tonalities of the step tablet values.</a:t>
            </a:r>
          </a:p>
          <a:p>
            <a:pPr marL="0" indent="0">
              <a:buNone/>
            </a:pPr>
            <a:endParaRPr lang="en-US" dirty="0"/>
          </a:p>
        </p:txBody>
      </p:sp>
      <p:pic>
        <p:nvPicPr>
          <p:cNvPr id="11266" name="Picture 2" descr="C:\Dropbox\Digital Negative Presentation\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322614"/>
            <a:ext cx="2479413" cy="342126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Dropbox\Digital Negative Presentation\Untitle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980" y="2348098"/>
            <a:ext cx="2453819" cy="338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25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Click on each of these locations on the curve to establish its location, then Shift + to select each location, and the use the arrow keys to straighten things out.  The Output and Input values of each should be equal.</a:t>
            </a:r>
            <a:endParaRPr lang="en-US" dirty="0"/>
          </a:p>
        </p:txBody>
      </p:sp>
      <p:pic>
        <p:nvPicPr>
          <p:cNvPr id="12290" name="Picture 2" descr="C:\Dropbox\Digital Negative Presentation\Untitl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36991"/>
            <a:ext cx="2247899" cy="310180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Dropbox\Digital Negative Presentation\Untitle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101" y="2536991"/>
            <a:ext cx="2247900" cy="310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44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In a perfect world this step tablet would be printed, scanned, and the measurement of each segment would equal the number displayed within the segment.  </a:t>
            </a:r>
          </a:p>
          <a:p>
            <a:pPr marL="0" indent="0">
              <a:buNone/>
            </a:pPr>
            <a:r>
              <a:rPr lang="en-US" dirty="0" smtClean="0"/>
              <a:t>We do not live in a perfect world.</a:t>
            </a:r>
          </a:p>
          <a:p>
            <a:pPr marL="0" indent="0">
              <a:buNone/>
            </a:pPr>
            <a:r>
              <a:rPr lang="en-US" dirty="0" smtClean="0"/>
              <a:t>What we will do is to find out how far apart each value is, then adjust it using the associated point on the curve.</a:t>
            </a:r>
          </a:p>
          <a:p>
            <a:pPr marL="0" indent="0">
              <a:buNone/>
            </a:pPr>
            <a:r>
              <a:rPr lang="en-US" dirty="0" smtClean="0"/>
              <a:t>Before printing, we need to add a few layers to the step tablet:</a:t>
            </a:r>
          </a:p>
          <a:p>
            <a:pPr>
              <a:buFont typeface="+mj-lt"/>
              <a:buAutoNum type="arabicPeriod"/>
            </a:pPr>
            <a:r>
              <a:rPr lang="en-US" dirty="0" smtClean="0"/>
              <a:t>Curves</a:t>
            </a:r>
          </a:p>
          <a:p>
            <a:pPr>
              <a:buFont typeface="+mj-lt"/>
              <a:buAutoNum type="arabicPeriod"/>
            </a:pPr>
            <a:r>
              <a:rPr lang="en-US" dirty="0" smtClean="0"/>
              <a:t>Invert</a:t>
            </a:r>
          </a:p>
          <a:p>
            <a:pPr>
              <a:buFont typeface="+mj-lt"/>
              <a:buAutoNum type="arabicPeriod"/>
            </a:pPr>
            <a:r>
              <a:rPr lang="en-US" dirty="0" smtClean="0"/>
              <a:t>Color Fill</a:t>
            </a:r>
          </a:p>
          <a:p>
            <a:pPr marL="0" indent="0">
              <a:spcBef>
                <a:spcPts val="0"/>
              </a:spcBef>
              <a:spcAft>
                <a:spcPts val="200"/>
              </a:spcAft>
              <a:buNone/>
            </a:pPr>
            <a:r>
              <a:rPr lang="en-US" dirty="0"/>
              <a:t> </a:t>
            </a:r>
            <a:r>
              <a:rPr lang="en-US" dirty="0" smtClean="0"/>
              <a:t>      Change the Blending Mode of the </a:t>
            </a:r>
          </a:p>
          <a:p>
            <a:pPr marL="0" indent="0">
              <a:spcBef>
                <a:spcPts val="0"/>
              </a:spcBef>
              <a:spcAft>
                <a:spcPts val="200"/>
              </a:spcAft>
              <a:buNone/>
            </a:pPr>
            <a:r>
              <a:rPr lang="en-US" dirty="0"/>
              <a:t> </a:t>
            </a:r>
            <a:r>
              <a:rPr lang="en-US" dirty="0" smtClean="0"/>
              <a:t>      Color Fill layer to “Color.”</a:t>
            </a:r>
            <a:endParaRPr lang="en-US" dirty="0"/>
          </a:p>
        </p:txBody>
      </p:sp>
      <p:pic>
        <p:nvPicPr>
          <p:cNvPr id="13315" name="Picture 3" descr="C:\Dropbox\Digital Negative Presentation\Untitled-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36975"/>
            <a:ext cx="29337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7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As the step tablet will be contact printed with the printed side placed against the paper, the image canvas needs to be flipped horizontally.  My printer driver can so this automatically, so this convenience should be checked with your printer driver.</a:t>
            </a:r>
          </a:p>
          <a:p>
            <a:pPr marL="0" indent="0">
              <a:buNone/>
            </a:pPr>
            <a:r>
              <a:rPr lang="en-US" dirty="0" smtClean="0"/>
              <a:t>After printing the step tablet the scanned step tablet looks like this.</a:t>
            </a:r>
            <a:endParaRPr lang="en-US" dirty="0"/>
          </a:p>
        </p:txBody>
      </p:sp>
      <p:pic>
        <p:nvPicPr>
          <p:cNvPr id="14338" name="Picture 2" descr="C:\Dropbox\Digital Negative Presentation\img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2800"/>
            <a:ext cx="76200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29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b="1" dirty="0" smtClean="0"/>
              <a:t>Disclaimer:</a:t>
            </a:r>
          </a:p>
          <a:p>
            <a:pPr marL="0" indent="0">
              <a:buNone/>
            </a:pPr>
            <a:r>
              <a:rPr lang="en-US" dirty="0" smtClean="0"/>
              <a:t>Two issues here.</a:t>
            </a:r>
          </a:p>
          <a:p>
            <a:pPr>
              <a:buFont typeface="+mj-lt"/>
              <a:buAutoNum type="arabicPeriod"/>
            </a:pPr>
            <a:r>
              <a:rPr lang="en-US" dirty="0" smtClean="0"/>
              <a:t>While almost everyone will be contact printing, I am actually using my negatives for projection within the enlarger.  As I am working with the Bromoil process, any dot pattern that may be evident is masked by the process.</a:t>
            </a:r>
          </a:p>
          <a:p>
            <a:pPr>
              <a:buFont typeface="+mj-lt"/>
              <a:buAutoNum type="arabicPeriod"/>
            </a:pPr>
            <a:r>
              <a:rPr lang="en-US" dirty="0" smtClean="0"/>
              <a:t>I goofed with the printer driver when putting this together by not changing the print quality value from 1400 to 2880 dpi, so a dot pattern can be seen in these step tablet results.  Upon realizing this, I made the correction before making the final print for this presentation, and even though projecting a 4x5” negative to make an 8x10” print, no dot pattern can be seen on the print, so this is not to be a concern, especially for those who are contact printing.</a:t>
            </a:r>
          </a:p>
          <a:p>
            <a:pPr marL="0" indent="0">
              <a:buNone/>
            </a:pPr>
            <a:r>
              <a:rPr lang="en-US" b="1" dirty="0" smtClean="0"/>
              <a:t>Data point:</a:t>
            </a:r>
            <a:r>
              <a:rPr lang="en-US" dirty="0" smtClean="0"/>
              <a:t> If you plan to use digital negatives for both contact printing and projected printing, realize that the two will yield different results.  A curve will need to be established for each. </a:t>
            </a:r>
            <a:endParaRPr lang="en-US" dirty="0"/>
          </a:p>
        </p:txBody>
      </p:sp>
    </p:spTree>
    <p:extLst>
      <p:ext uri="{BB962C8B-B14F-4D97-AF65-F5344CB8AC3E}">
        <p14:creationId xmlns:p14="http://schemas.microsoft.com/office/powerpoint/2010/main" val="3243788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With the Dropper tool set to a Sample Size of 11x11 Average (there is too much variability when it is set as the default Point Sample) we measure each segment.  The only problem is that at this point the 0% segment of the scanned step tablet measures 12% and the 100%  segment measures 89%.</a:t>
            </a:r>
          </a:p>
          <a:p>
            <a:pPr marL="0" indent="0">
              <a:buNone/>
            </a:pPr>
            <a:r>
              <a:rPr lang="en-US" dirty="0" smtClean="0"/>
              <a:t>No paper base is perfectly white and D-Max is never perfectly black.  Again, we do not live in a perfect world.  Since we have previously tested our paper to make sure that the exposure will offer the deepest black available, that point should be considered to be the 100% mark.  The paper base should be considered to be the 0% mark.  We make this happen by applying a Levels layer to the scanned step tablet image.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70725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Below is the Levels layer as initially applied.</a:t>
            </a:r>
          </a:p>
          <a:p>
            <a:pPr marL="0" indent="0">
              <a:buNone/>
            </a:pPr>
            <a:endParaRPr lang="en-US" dirty="0" smtClean="0"/>
          </a:p>
          <a:p>
            <a:pPr marL="0" indent="0">
              <a:spcBef>
                <a:spcPts val="0"/>
              </a:spcBef>
              <a:spcAft>
                <a:spcPts val="200"/>
              </a:spcAft>
              <a:buNone/>
            </a:pPr>
            <a:r>
              <a:rPr lang="en-US" dirty="0" smtClean="0"/>
              <a:t>                                                      By moving the sliders to </a:t>
            </a:r>
          </a:p>
          <a:p>
            <a:pPr marL="0" indent="0">
              <a:spcBef>
                <a:spcPts val="0"/>
              </a:spcBef>
              <a:spcAft>
                <a:spcPts val="200"/>
              </a:spcAft>
              <a:buNone/>
            </a:pPr>
            <a:r>
              <a:rPr lang="en-US" dirty="0"/>
              <a:t> </a:t>
            </a:r>
            <a:r>
              <a:rPr lang="en-US" dirty="0" smtClean="0"/>
              <a:t>                                                     the points where the </a:t>
            </a:r>
          </a:p>
          <a:p>
            <a:pPr marL="0" indent="0">
              <a:spcBef>
                <a:spcPts val="0"/>
              </a:spcBef>
              <a:spcAft>
                <a:spcPts val="200"/>
              </a:spcAft>
              <a:buNone/>
            </a:pPr>
            <a:r>
              <a:rPr lang="en-US" dirty="0"/>
              <a:t> </a:t>
            </a:r>
            <a:r>
              <a:rPr lang="en-US" dirty="0" smtClean="0"/>
              <a:t>                                                     histogram indicates </a:t>
            </a:r>
          </a:p>
          <a:p>
            <a:pPr marL="0" indent="0">
              <a:spcBef>
                <a:spcPts val="0"/>
              </a:spcBef>
              <a:spcAft>
                <a:spcPts val="200"/>
              </a:spcAft>
              <a:buNone/>
            </a:pPr>
            <a:r>
              <a:rPr lang="en-US" dirty="0"/>
              <a:t> </a:t>
            </a:r>
            <a:r>
              <a:rPr lang="en-US" dirty="0" smtClean="0"/>
              <a:t>                                                     the endpoints of tonality, </a:t>
            </a:r>
          </a:p>
          <a:p>
            <a:pPr marL="0" indent="0">
              <a:spcBef>
                <a:spcPts val="0"/>
              </a:spcBef>
              <a:spcAft>
                <a:spcPts val="200"/>
              </a:spcAft>
              <a:buNone/>
            </a:pPr>
            <a:r>
              <a:rPr lang="en-US" dirty="0"/>
              <a:t> </a:t>
            </a:r>
            <a:r>
              <a:rPr lang="en-US" dirty="0" smtClean="0"/>
              <a:t>                                                     the 0</a:t>
            </a:r>
            <a:r>
              <a:rPr lang="en-US" dirty="0"/>
              <a:t>% </a:t>
            </a:r>
            <a:r>
              <a:rPr lang="en-US" dirty="0" smtClean="0"/>
              <a:t> and 100% </a:t>
            </a:r>
          </a:p>
          <a:p>
            <a:pPr marL="0" indent="0">
              <a:spcBef>
                <a:spcPts val="0"/>
              </a:spcBef>
              <a:spcAft>
                <a:spcPts val="200"/>
              </a:spcAft>
              <a:buNone/>
            </a:pPr>
            <a:r>
              <a:rPr lang="en-US" dirty="0"/>
              <a:t> </a:t>
            </a:r>
            <a:r>
              <a:rPr lang="en-US" dirty="0" smtClean="0"/>
              <a:t>                                                     points can be established </a:t>
            </a:r>
          </a:p>
          <a:p>
            <a:pPr marL="0" indent="0">
              <a:spcBef>
                <a:spcPts val="0"/>
              </a:spcBef>
              <a:spcAft>
                <a:spcPts val="200"/>
              </a:spcAft>
              <a:buNone/>
            </a:pPr>
            <a:r>
              <a:rPr lang="en-US" dirty="0"/>
              <a:t> </a:t>
            </a:r>
            <a:r>
              <a:rPr lang="en-US" dirty="0" smtClean="0"/>
              <a:t>                                                     for measuring.</a:t>
            </a:r>
          </a:p>
          <a:p>
            <a:pPr marL="0" indent="0">
              <a:buNone/>
            </a:pPr>
            <a:endParaRPr lang="en-US" dirty="0" smtClean="0"/>
          </a:p>
          <a:p>
            <a:pPr marL="0" indent="0">
              <a:buNone/>
            </a:pPr>
            <a:endParaRPr lang="en-US" dirty="0"/>
          </a:p>
        </p:txBody>
      </p:sp>
      <p:pic>
        <p:nvPicPr>
          <p:cNvPr id="16386" name="Picture 2" descr="C:\Dropbox\Digital Negative Presentation\Untitled-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2663487" cy="2568362"/>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Dropbox\Digital Negative Presentation\Untitled-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585148" cy="256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15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b="1" dirty="0" smtClean="0"/>
              <a:t>Some Advantages of digital negatives</a:t>
            </a:r>
          </a:p>
          <a:p>
            <a:r>
              <a:rPr lang="en-US" dirty="0" smtClean="0"/>
              <a:t>Ability to shoot </a:t>
            </a:r>
            <a:r>
              <a:rPr lang="en-US" dirty="0" smtClean="0"/>
              <a:t>digitally, </a:t>
            </a:r>
            <a:r>
              <a:rPr lang="en-US" dirty="0" smtClean="0"/>
              <a:t>yet process with analog tools</a:t>
            </a:r>
          </a:p>
          <a:p>
            <a:r>
              <a:rPr lang="en-US" dirty="0" smtClean="0"/>
              <a:t>Ability to correct film negatives with imperfections</a:t>
            </a:r>
          </a:p>
          <a:p>
            <a:r>
              <a:rPr lang="en-US" dirty="0" smtClean="0"/>
              <a:t>Ability to alter the contrast of a film negative for various processes</a:t>
            </a:r>
          </a:p>
          <a:p>
            <a:r>
              <a:rPr lang="en-US" dirty="0" smtClean="0"/>
              <a:t>Ability to use Photoshop to make changes impossible in the darkroom</a:t>
            </a:r>
          </a:p>
          <a:p>
            <a:r>
              <a:rPr lang="en-US" dirty="0" smtClean="0"/>
              <a:t>No more wasting paper with test strips</a:t>
            </a:r>
          </a:p>
          <a:p>
            <a:r>
              <a:rPr lang="en-US" dirty="0" smtClean="0"/>
              <a:t>More efficient time spent in the darkroom</a:t>
            </a:r>
          </a:p>
          <a:p>
            <a:endParaRPr lang="en-US" dirty="0"/>
          </a:p>
        </p:txBody>
      </p:sp>
    </p:spTree>
    <p:extLst>
      <p:ext uri="{BB962C8B-B14F-4D97-AF65-F5344CB8AC3E}">
        <p14:creationId xmlns:p14="http://schemas.microsoft.com/office/powerpoint/2010/main" val="2090384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Now that we have made paper white the 0% point and 100% the point of deepest black,       we can see why the print offered at the beginning of the presentation looked so bad –         there is very little information in the mid-tones.</a:t>
            </a:r>
            <a:endParaRPr lang="en-US" dirty="0"/>
          </a:p>
        </p:txBody>
      </p:sp>
      <p:pic>
        <p:nvPicPr>
          <p:cNvPr id="17410" name="Picture 2" descr="C:\Dropbox\Digital Negative Presentation\img61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71" y="2801887"/>
            <a:ext cx="76200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394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spcBef>
                <a:spcPts val="0"/>
              </a:spcBef>
              <a:spcAft>
                <a:spcPts val="300"/>
              </a:spcAft>
              <a:buNone/>
            </a:pPr>
            <a:r>
              <a:rPr lang="en-US" dirty="0" smtClean="0"/>
              <a:t>I use an Excel spreadsheet, but there is no reason not to do this on a piece of paper.  I create a column with the target measurement for each segment and a column with the Output value currently associated with it.</a:t>
            </a:r>
          </a:p>
          <a:p>
            <a:pPr marL="0" indent="0">
              <a:spcBef>
                <a:spcPts val="0"/>
              </a:spcBef>
              <a:spcAft>
                <a:spcPts val="300"/>
              </a:spcAft>
              <a:buNone/>
            </a:pPr>
            <a:endParaRPr lang="en-US" dirty="0" smtClean="0"/>
          </a:p>
          <a:p>
            <a:pPr marL="0" indent="0">
              <a:spcBef>
                <a:spcPts val="200"/>
              </a:spcBef>
              <a:spcAft>
                <a:spcPts val="0"/>
              </a:spcAft>
              <a:buNone/>
            </a:pPr>
            <a:r>
              <a:rPr lang="en-US" dirty="0" smtClean="0"/>
              <a:t>                                     Using the Dropper tool, each segment</a:t>
            </a:r>
          </a:p>
          <a:p>
            <a:pPr marL="0" indent="0">
              <a:spcBef>
                <a:spcPts val="200"/>
              </a:spcBef>
              <a:spcAft>
                <a:spcPts val="0"/>
              </a:spcAft>
              <a:buNone/>
            </a:pPr>
            <a:r>
              <a:rPr lang="en-US" dirty="0" smtClean="0"/>
              <a:t>                                     is measured and placed into a third</a:t>
            </a:r>
          </a:p>
          <a:p>
            <a:pPr marL="0" indent="0">
              <a:spcBef>
                <a:spcPts val="200"/>
              </a:spcBef>
              <a:spcAft>
                <a:spcPts val="0"/>
              </a:spcAft>
              <a:buNone/>
            </a:pPr>
            <a:r>
              <a:rPr lang="en-US" dirty="0" smtClean="0"/>
              <a:t>                                     column.  It is my goal to get within</a:t>
            </a:r>
          </a:p>
          <a:p>
            <a:pPr marL="0" indent="0">
              <a:spcBef>
                <a:spcPts val="200"/>
              </a:spcBef>
              <a:spcAft>
                <a:spcPts val="0"/>
              </a:spcAft>
              <a:buNone/>
            </a:pPr>
            <a:r>
              <a:rPr lang="en-US" dirty="0" smtClean="0"/>
              <a:t>                                     a couple percent of the target</a:t>
            </a:r>
          </a:p>
          <a:p>
            <a:pPr marL="0" indent="0">
              <a:spcBef>
                <a:spcPts val="200"/>
              </a:spcBef>
              <a:spcAft>
                <a:spcPts val="0"/>
              </a:spcAft>
              <a:buNone/>
            </a:pPr>
            <a:r>
              <a:rPr lang="en-US" dirty="0" smtClean="0"/>
              <a:t>                                     value within each segment. The 0% and</a:t>
            </a:r>
          </a:p>
          <a:p>
            <a:pPr marL="0" indent="0">
              <a:spcBef>
                <a:spcPts val="200"/>
              </a:spcBef>
              <a:spcAft>
                <a:spcPts val="0"/>
              </a:spcAft>
              <a:buNone/>
            </a:pPr>
            <a:r>
              <a:rPr lang="en-US" dirty="0" smtClean="0"/>
              <a:t>                                     100% end points would measure closer</a:t>
            </a:r>
          </a:p>
          <a:p>
            <a:pPr marL="0" indent="0">
              <a:spcBef>
                <a:spcPts val="200"/>
              </a:spcBef>
              <a:spcAft>
                <a:spcPts val="0"/>
              </a:spcAft>
              <a:buNone/>
            </a:pPr>
            <a:r>
              <a:rPr lang="en-US" dirty="0" smtClean="0"/>
              <a:t>                                     if I had moved those points in the Levels</a:t>
            </a:r>
          </a:p>
          <a:p>
            <a:pPr marL="0" indent="0">
              <a:spcBef>
                <a:spcPts val="200"/>
              </a:spcBef>
              <a:spcAft>
                <a:spcPts val="0"/>
              </a:spcAft>
              <a:buNone/>
            </a:pPr>
            <a:r>
              <a:rPr lang="en-US" dirty="0" smtClean="0"/>
              <a:t>                                     layer closer, but this is fine.</a:t>
            </a:r>
          </a:p>
          <a:p>
            <a:pPr marL="0" indent="0">
              <a:buNone/>
            </a:pPr>
            <a:endParaRPr lang="en-US" dirty="0"/>
          </a:p>
        </p:txBody>
      </p:sp>
      <p:pic>
        <p:nvPicPr>
          <p:cNvPr id="18434" name="Picture 2" descr="C:\Dropbox\Digital Negative Presentation\Untitled-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162877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Dropbox\Digital Negative Presentation\Untitle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590800"/>
            <a:ext cx="214312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4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Now we start to work with the curve.  The end points will remain the same, so they will not be altered.  (Actually, I have encountered cases where the ultimate white point ends up with a value less than 255, so while this is not common, it should be kept in mind as a possibility).</a:t>
            </a:r>
          </a:p>
          <a:p>
            <a:pPr marL="0" indent="0">
              <a:spcBef>
                <a:spcPts val="0"/>
              </a:spcBef>
              <a:spcAft>
                <a:spcPts val="200"/>
              </a:spcAft>
              <a:buNone/>
            </a:pPr>
            <a:r>
              <a:rPr lang="en-US" dirty="0"/>
              <a:t>As bad as things looked with the initial measurement,</a:t>
            </a:r>
          </a:p>
          <a:p>
            <a:pPr marL="0" indent="0">
              <a:spcBef>
                <a:spcPts val="0"/>
              </a:spcBef>
              <a:spcAft>
                <a:spcPts val="200"/>
              </a:spcAft>
              <a:buNone/>
            </a:pPr>
            <a:r>
              <a:rPr lang="en-US" dirty="0"/>
              <a:t>there is plenty of useful information available.  Note </a:t>
            </a:r>
          </a:p>
          <a:p>
            <a:pPr marL="0" indent="0">
              <a:spcBef>
                <a:spcPts val="0"/>
              </a:spcBef>
              <a:spcAft>
                <a:spcPts val="200"/>
              </a:spcAft>
              <a:buNone/>
            </a:pPr>
            <a:r>
              <a:rPr lang="en-US" dirty="0"/>
              <a:t>that the measurements in some segments are quite</a:t>
            </a:r>
          </a:p>
          <a:p>
            <a:pPr marL="0" indent="0">
              <a:spcBef>
                <a:spcPts val="0"/>
              </a:spcBef>
              <a:spcAft>
                <a:spcPts val="200"/>
              </a:spcAft>
              <a:buNone/>
            </a:pPr>
            <a:r>
              <a:rPr lang="en-US" dirty="0"/>
              <a:t>close to the target values in others.  In these cases</a:t>
            </a:r>
          </a:p>
          <a:p>
            <a:pPr marL="0" indent="0">
              <a:spcBef>
                <a:spcPts val="0"/>
              </a:spcBef>
              <a:spcAft>
                <a:spcPts val="200"/>
              </a:spcAft>
              <a:buNone/>
            </a:pPr>
            <a:r>
              <a:rPr lang="en-US" dirty="0"/>
              <a:t>we simply move those values into a new column.</a:t>
            </a:r>
          </a:p>
        </p:txBody>
      </p:sp>
      <p:pic>
        <p:nvPicPr>
          <p:cNvPr id="19458" name="Picture 2" descr="C:\Dropbox\Digital Negative Presentation\Untitle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284797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121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a:t>Some other guesses can be made by averaging some known values.  For instance, the measurement of 40 is 53 and the measurement of 50 is 67, so 60 is in the center of those values.  Therefore, my guess for 60 is </a:t>
            </a:r>
            <a:r>
              <a:rPr lang="en-US" dirty="0" smtClean="0"/>
              <a:t>going </a:t>
            </a:r>
            <a:r>
              <a:rPr lang="en-US" dirty="0"/>
              <a:t>to be (148 + 172) / 2 = 160.  By doing this a </a:t>
            </a:r>
            <a:r>
              <a:rPr lang="en-US" dirty="0" smtClean="0"/>
              <a:t>second </a:t>
            </a:r>
            <a:r>
              <a:rPr lang="en-US" dirty="0"/>
              <a:t>set of guesses can be made</a:t>
            </a:r>
            <a:r>
              <a:rPr lang="en-US" dirty="0" smtClean="0"/>
              <a:t>.</a:t>
            </a:r>
          </a:p>
          <a:p>
            <a:pPr marL="0" indent="0">
              <a:buNone/>
            </a:pPr>
            <a:endParaRPr lang="en-US" dirty="0"/>
          </a:p>
        </p:txBody>
      </p:sp>
      <p:pic>
        <p:nvPicPr>
          <p:cNvPr id="20482" name="Picture 2" descr="C:\Dropbox\Digital Negative Presentation\Untitle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90799"/>
            <a:ext cx="28575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7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spcBef>
                <a:spcPts val="0"/>
              </a:spcBef>
              <a:spcAft>
                <a:spcPts val="200"/>
              </a:spcAft>
              <a:buNone/>
            </a:pPr>
            <a:r>
              <a:rPr lang="en-US" dirty="0"/>
              <a:t>Returning to the curve, Shift + selects the first </a:t>
            </a:r>
            <a:endParaRPr lang="en-US" dirty="0" smtClean="0"/>
          </a:p>
          <a:p>
            <a:pPr marL="0" indent="0">
              <a:spcBef>
                <a:spcPts val="0"/>
              </a:spcBef>
              <a:spcAft>
                <a:spcPts val="200"/>
              </a:spcAft>
              <a:buNone/>
            </a:pPr>
            <a:r>
              <a:rPr lang="en-US" dirty="0" smtClean="0"/>
              <a:t>adjustment </a:t>
            </a:r>
            <a:r>
              <a:rPr lang="en-US" dirty="0"/>
              <a:t>point, which will remain as is, then </a:t>
            </a:r>
            <a:endParaRPr lang="en-US" dirty="0" smtClean="0"/>
          </a:p>
          <a:p>
            <a:pPr marL="0" indent="0">
              <a:spcBef>
                <a:spcPts val="0"/>
              </a:spcBef>
              <a:spcAft>
                <a:spcPts val="200"/>
              </a:spcAft>
              <a:buNone/>
            </a:pPr>
            <a:r>
              <a:rPr lang="en-US" dirty="0" smtClean="0"/>
              <a:t>Shit + </a:t>
            </a:r>
            <a:r>
              <a:rPr lang="en-US" dirty="0"/>
              <a:t>selects the </a:t>
            </a:r>
            <a:r>
              <a:rPr lang="en-US" dirty="0" smtClean="0"/>
              <a:t>second adjustment point,</a:t>
            </a:r>
          </a:p>
          <a:p>
            <a:pPr marL="0" indent="0">
              <a:spcBef>
                <a:spcPts val="0"/>
              </a:spcBef>
              <a:spcAft>
                <a:spcPts val="200"/>
              </a:spcAft>
              <a:buNone/>
            </a:pPr>
            <a:r>
              <a:rPr lang="en-US" dirty="0" smtClean="0"/>
              <a:t>which </a:t>
            </a:r>
            <a:r>
              <a:rPr lang="en-US" dirty="0"/>
              <a:t>needs to be </a:t>
            </a:r>
            <a:r>
              <a:rPr lang="en-US" dirty="0" smtClean="0"/>
              <a:t>m</a:t>
            </a:r>
            <a:r>
              <a:rPr lang="en-US" dirty="0"/>
              <a:t>oved from 16 69. </a:t>
            </a:r>
            <a:endParaRPr lang="en-US" dirty="0" smtClean="0"/>
          </a:p>
          <a:p>
            <a:pPr marL="0" indent="0">
              <a:spcBef>
                <a:spcPts val="0"/>
              </a:spcBef>
              <a:spcAft>
                <a:spcPts val="200"/>
              </a:spcAft>
              <a:buNone/>
            </a:pPr>
            <a:r>
              <a:rPr lang="en-US" dirty="0" smtClean="0"/>
              <a:t>Use </a:t>
            </a:r>
            <a:r>
              <a:rPr lang="en-US" dirty="0"/>
              <a:t>the Up arrow key to </a:t>
            </a:r>
            <a:r>
              <a:rPr lang="en-US" dirty="0" smtClean="0"/>
              <a:t>make </a:t>
            </a:r>
            <a:r>
              <a:rPr lang="en-US" dirty="0"/>
              <a:t>the adjustment.</a:t>
            </a:r>
          </a:p>
          <a:p>
            <a:pPr marL="0" indent="0">
              <a:spcBef>
                <a:spcPts val="0"/>
              </a:spcBef>
              <a:spcAft>
                <a:spcPts val="200"/>
              </a:spcAft>
              <a:buNone/>
            </a:pPr>
            <a:endParaRPr lang="en-US" dirty="0" smtClean="0"/>
          </a:p>
          <a:p>
            <a:pPr marL="0" indent="0">
              <a:spcBef>
                <a:spcPts val="0"/>
              </a:spcBef>
              <a:spcAft>
                <a:spcPts val="200"/>
              </a:spcAft>
              <a:buNone/>
            </a:pPr>
            <a:r>
              <a:rPr lang="en-US" dirty="0" smtClean="0"/>
              <a:t>Continue using Shift + to go to each</a:t>
            </a:r>
          </a:p>
          <a:p>
            <a:pPr marL="0" indent="0">
              <a:spcBef>
                <a:spcPts val="0"/>
              </a:spcBef>
              <a:spcAft>
                <a:spcPts val="200"/>
              </a:spcAft>
              <a:buNone/>
            </a:pPr>
            <a:r>
              <a:rPr lang="en-US" dirty="0" smtClean="0"/>
              <a:t>adjustment point and make the change.</a:t>
            </a:r>
            <a:endParaRPr lang="en-US" dirty="0"/>
          </a:p>
        </p:txBody>
      </p:sp>
      <p:pic>
        <p:nvPicPr>
          <p:cNvPr id="21506" name="Picture 2" descr="C:\Dropbox\Digital Negative Presentation\Untitled-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52600"/>
            <a:ext cx="29337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376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The completed curve.</a:t>
            </a:r>
          </a:p>
          <a:p>
            <a:pPr marL="0" indent="0">
              <a:buNone/>
            </a:pPr>
            <a:endParaRPr lang="en-US" dirty="0"/>
          </a:p>
        </p:txBody>
      </p:sp>
      <p:pic>
        <p:nvPicPr>
          <p:cNvPr id="22530" name="Picture 2" descr="C:\Dropbox\Digital Negative Presentation\Untitled-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76400"/>
            <a:ext cx="293370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243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At this point it is a matter if iteration:</a:t>
            </a:r>
          </a:p>
          <a:p>
            <a:r>
              <a:rPr lang="en-US" dirty="0" smtClean="0"/>
              <a:t>Print the negative</a:t>
            </a:r>
          </a:p>
          <a:p>
            <a:r>
              <a:rPr lang="en-US" dirty="0" smtClean="0"/>
              <a:t>Scan the print</a:t>
            </a:r>
          </a:p>
          <a:p>
            <a:r>
              <a:rPr lang="en-US" dirty="0" smtClean="0"/>
              <a:t>Measure each adjustment point</a:t>
            </a:r>
          </a:p>
          <a:p>
            <a:r>
              <a:rPr lang="en-US" dirty="0" smtClean="0"/>
              <a:t>Compare the results</a:t>
            </a:r>
          </a:p>
          <a:p>
            <a:r>
              <a:rPr lang="en-US" dirty="0" smtClean="0"/>
              <a:t>Update the curve</a:t>
            </a:r>
            <a:endParaRPr lang="en-US" dirty="0"/>
          </a:p>
        </p:txBody>
      </p:sp>
    </p:spTree>
    <p:extLst>
      <p:ext uri="{BB962C8B-B14F-4D97-AF65-F5344CB8AC3E}">
        <p14:creationId xmlns:p14="http://schemas.microsoft.com/office/powerpoint/2010/main" val="3066464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The  second test strip looks considerably better.  Whereas previously the 0-10% and 80-100% segments looked almost the same, there are now some differences.  Again we measure.</a:t>
            </a:r>
            <a:endParaRPr lang="en-US" dirty="0"/>
          </a:p>
        </p:txBody>
      </p:sp>
      <p:pic>
        <p:nvPicPr>
          <p:cNvPr id="24579" name="Picture 3" descr="C:\Dropbox\Digital Negative Presentation\img61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87" y="1676400"/>
            <a:ext cx="76200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95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spcBef>
                <a:spcPts val="0"/>
              </a:spcBef>
              <a:spcAft>
                <a:spcPts val="200"/>
              </a:spcAft>
              <a:buNone/>
            </a:pPr>
            <a:r>
              <a:rPr lang="en-US" dirty="0"/>
              <a:t>I have done enough of these to know that </a:t>
            </a:r>
            <a:endParaRPr lang="en-US" dirty="0" smtClean="0"/>
          </a:p>
          <a:p>
            <a:pPr marL="0" indent="0">
              <a:spcBef>
                <a:spcPts val="0"/>
              </a:spcBef>
              <a:spcAft>
                <a:spcPts val="200"/>
              </a:spcAft>
              <a:buNone/>
            </a:pPr>
            <a:r>
              <a:rPr lang="en-US" dirty="0" smtClean="0"/>
              <a:t>sometimes </a:t>
            </a:r>
            <a:r>
              <a:rPr lang="en-US" dirty="0"/>
              <a:t>one gets lucky, and this was one </a:t>
            </a:r>
            <a:endParaRPr lang="en-US" dirty="0" smtClean="0"/>
          </a:p>
          <a:p>
            <a:pPr marL="0" indent="0">
              <a:spcBef>
                <a:spcPts val="0"/>
              </a:spcBef>
              <a:spcAft>
                <a:spcPts val="200"/>
              </a:spcAft>
              <a:buNone/>
            </a:pPr>
            <a:r>
              <a:rPr lang="en-US" dirty="0" smtClean="0"/>
              <a:t>of </a:t>
            </a:r>
            <a:r>
              <a:rPr lang="en-US" dirty="0"/>
              <a:t>those situations.  Most of these values are </a:t>
            </a:r>
            <a:endParaRPr lang="en-US" dirty="0" smtClean="0"/>
          </a:p>
          <a:p>
            <a:pPr marL="0" indent="0">
              <a:spcBef>
                <a:spcPts val="0"/>
              </a:spcBef>
              <a:spcAft>
                <a:spcPts val="200"/>
              </a:spcAft>
              <a:buNone/>
            </a:pPr>
            <a:r>
              <a:rPr lang="en-US" dirty="0" smtClean="0"/>
              <a:t>within </a:t>
            </a:r>
            <a:r>
              <a:rPr lang="en-US" dirty="0"/>
              <a:t>a couple percent of there they should </a:t>
            </a:r>
            <a:endParaRPr lang="en-US" dirty="0" smtClean="0"/>
          </a:p>
          <a:p>
            <a:pPr marL="0" indent="0">
              <a:spcBef>
                <a:spcPts val="0"/>
              </a:spcBef>
              <a:spcAft>
                <a:spcPts val="200"/>
              </a:spcAft>
              <a:buNone/>
            </a:pPr>
            <a:r>
              <a:rPr lang="en-US" dirty="0" smtClean="0"/>
              <a:t>be</a:t>
            </a:r>
            <a:r>
              <a:rPr lang="en-US" dirty="0"/>
              <a:t>.  It normally takes me several iterations </a:t>
            </a:r>
            <a:endParaRPr lang="en-US" dirty="0" smtClean="0"/>
          </a:p>
          <a:p>
            <a:pPr marL="0" indent="0">
              <a:spcBef>
                <a:spcPts val="0"/>
              </a:spcBef>
              <a:spcAft>
                <a:spcPts val="200"/>
              </a:spcAft>
              <a:buNone/>
            </a:pPr>
            <a:r>
              <a:rPr lang="en-US" dirty="0" smtClean="0"/>
              <a:t>before </a:t>
            </a:r>
            <a:r>
              <a:rPr lang="en-US" dirty="0"/>
              <a:t>getting to this point</a:t>
            </a:r>
            <a:r>
              <a:rPr lang="en-US" dirty="0" smtClean="0"/>
              <a:t>.</a:t>
            </a:r>
          </a:p>
          <a:p>
            <a:pPr marL="0" indent="0">
              <a:spcBef>
                <a:spcPts val="0"/>
              </a:spcBef>
              <a:spcAft>
                <a:spcPts val="200"/>
              </a:spcAft>
              <a:buNone/>
            </a:pPr>
            <a:endParaRPr lang="en-US" dirty="0"/>
          </a:p>
        </p:txBody>
      </p:sp>
      <p:pic>
        <p:nvPicPr>
          <p:cNvPr id="25602" name="Picture 2" descr="C:\Dropbox\Digital Negative Presentation\Untitled-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33550"/>
            <a:ext cx="34290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16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spcBef>
                <a:spcPts val="0"/>
              </a:spcBef>
              <a:spcAft>
                <a:spcPts val="200"/>
              </a:spcAft>
              <a:buNone/>
            </a:pPr>
            <a:r>
              <a:rPr lang="en-US" dirty="0" smtClean="0"/>
              <a:t>At this point I guessed new values </a:t>
            </a:r>
          </a:p>
          <a:p>
            <a:pPr marL="0" indent="0">
              <a:spcBef>
                <a:spcPts val="0"/>
              </a:spcBef>
              <a:spcAft>
                <a:spcPts val="200"/>
              </a:spcAft>
              <a:buNone/>
            </a:pPr>
            <a:r>
              <a:rPr lang="en-US" dirty="0" smtClean="0"/>
              <a:t>and updated the curve.  With things </a:t>
            </a:r>
          </a:p>
          <a:p>
            <a:pPr marL="0" indent="0">
              <a:spcBef>
                <a:spcPts val="0"/>
              </a:spcBef>
              <a:spcAft>
                <a:spcPts val="200"/>
              </a:spcAft>
              <a:buNone/>
            </a:pPr>
            <a:r>
              <a:rPr lang="en-US" dirty="0" smtClean="0"/>
              <a:t>being this close I had the confidence</a:t>
            </a:r>
          </a:p>
          <a:p>
            <a:pPr marL="0" indent="0">
              <a:spcBef>
                <a:spcPts val="0"/>
              </a:spcBef>
              <a:spcAft>
                <a:spcPts val="200"/>
              </a:spcAft>
              <a:buNone/>
            </a:pPr>
            <a:r>
              <a:rPr lang="en-US" dirty="0" smtClean="0"/>
              <a:t>that the curve had been properly </a:t>
            </a:r>
          </a:p>
          <a:p>
            <a:pPr marL="0" indent="0">
              <a:spcBef>
                <a:spcPts val="0"/>
              </a:spcBef>
              <a:spcAft>
                <a:spcPts val="200"/>
              </a:spcAft>
              <a:buNone/>
            </a:pPr>
            <a:r>
              <a:rPr lang="en-US" dirty="0" smtClean="0"/>
              <a:t>established, so it was time for a </a:t>
            </a:r>
          </a:p>
          <a:p>
            <a:pPr marL="0" indent="0">
              <a:spcBef>
                <a:spcPts val="0"/>
              </a:spcBef>
              <a:spcAft>
                <a:spcPts val="200"/>
              </a:spcAft>
              <a:buNone/>
            </a:pPr>
            <a:r>
              <a:rPr lang="en-US" dirty="0" smtClean="0"/>
              <a:t>reality check.</a:t>
            </a:r>
            <a:endParaRPr lang="en-US" dirty="0"/>
          </a:p>
        </p:txBody>
      </p:sp>
      <p:pic>
        <p:nvPicPr>
          <p:cNvPr id="26626" name="Picture 2" descr="C:\Dropbox\Digital Negative Presentation\Untitled-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76399"/>
            <a:ext cx="412432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3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b="1" dirty="0" smtClean="0"/>
              <a:t>Some disadvantages of digital negatives</a:t>
            </a:r>
          </a:p>
          <a:p>
            <a:r>
              <a:rPr lang="en-US" dirty="0" smtClean="0"/>
              <a:t>Any </a:t>
            </a:r>
            <a:r>
              <a:rPr lang="en-US" dirty="0" smtClean="0"/>
              <a:t>change in materials </a:t>
            </a:r>
            <a:r>
              <a:rPr lang="en-US" dirty="0" smtClean="0"/>
              <a:t>(paper, developer, process, etc</a:t>
            </a:r>
            <a:r>
              <a:rPr lang="en-US" dirty="0"/>
              <a:t>.) or workflow </a:t>
            </a:r>
            <a:r>
              <a:rPr lang="en-US" dirty="0" smtClean="0"/>
              <a:t>requires new testing</a:t>
            </a:r>
          </a:p>
          <a:p>
            <a:endParaRPr lang="en-US" dirty="0"/>
          </a:p>
        </p:txBody>
      </p:sp>
    </p:spTree>
    <p:extLst>
      <p:ext uri="{BB962C8B-B14F-4D97-AF65-F5344CB8AC3E}">
        <p14:creationId xmlns:p14="http://schemas.microsoft.com/office/powerpoint/2010/main" val="650827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Working with a step tablet and working with raw data takes ambiguity out of the situation.  This allows one to keep focused not on the judgment of what something looks like, but on the technical aspects of the situation at hand.</a:t>
            </a:r>
          </a:p>
          <a:p>
            <a:pPr marL="0" indent="0">
              <a:buNone/>
            </a:pPr>
            <a:r>
              <a:rPr lang="en-US" dirty="0" smtClean="0"/>
              <a:t>However, our end goal is not to print step tablets, but to print images, and that is where the acid test resides. </a:t>
            </a:r>
            <a:endParaRPr lang="en-US" dirty="0"/>
          </a:p>
        </p:txBody>
      </p:sp>
    </p:spTree>
    <p:extLst>
      <p:ext uri="{BB962C8B-B14F-4D97-AF65-F5344CB8AC3E}">
        <p14:creationId xmlns:p14="http://schemas.microsoft.com/office/powerpoint/2010/main" val="2676358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This print was made using the curve and color that were determined in this presentation.  It appears very close to the image as it appeared on the monitor, so I’ll call it a success.</a:t>
            </a:r>
            <a:endParaRPr lang="en-US" dirty="0"/>
          </a:p>
        </p:txBody>
      </p:sp>
      <p:pic>
        <p:nvPicPr>
          <p:cNvPr id="29698" name="Picture 2" descr="C:\Dropbox\Digital Negative Presentation\img6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72387"/>
            <a:ext cx="4343400" cy="339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459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b="1" dirty="0" smtClean="0"/>
              <a:t>Dealing With Failure</a:t>
            </a:r>
          </a:p>
          <a:p>
            <a:pPr marL="0" indent="0">
              <a:buNone/>
            </a:pPr>
            <a:r>
              <a:rPr lang="en-US" dirty="0" smtClean="0"/>
              <a:t>When I started making digital negatives I was insistent upon getting the measured values to exactly correlate with their target values.  After a full afternoon of testing I would give up and accept “good enough.”  I never did get to the point where any of my curves were exact, but was able to get excellent results when making prints.</a:t>
            </a:r>
          </a:p>
          <a:p>
            <a:pPr marL="0" indent="0">
              <a:buNone/>
            </a:pPr>
            <a:r>
              <a:rPr lang="en-US" dirty="0" smtClean="0"/>
              <a:t>It took me quite some time to realize that in the analog world the act of exact repeatability is close to impossible.  I decided to run a test to temper my expectations.</a:t>
            </a:r>
          </a:p>
          <a:p>
            <a:pPr marL="0" indent="0">
              <a:buNone/>
            </a:pPr>
            <a:r>
              <a:rPr lang="en-US" dirty="0" smtClean="0"/>
              <a:t>I printed a step tablet and set it aside.  Several days later I printed the same step tablet.  Measurements showed that the two were close, but not exactly the same.  I do not have temperature stabilization for my print developer, so the varying ambient temperature in my darkroom may have been the issue – who knows?  The two test strips looked very much the same, they just measured differently.</a:t>
            </a:r>
          </a:p>
          <a:p>
            <a:pPr marL="0" indent="0">
              <a:buNone/>
            </a:pPr>
            <a:r>
              <a:rPr lang="en-US" dirty="0" smtClean="0"/>
              <a:t>Now if I am within a couple percent of the target value, I do not sweat it.</a:t>
            </a:r>
            <a:endParaRPr lang="en-US" dirty="0"/>
          </a:p>
        </p:txBody>
      </p:sp>
    </p:spTree>
    <p:extLst>
      <p:ext uri="{BB962C8B-B14F-4D97-AF65-F5344CB8AC3E}">
        <p14:creationId xmlns:p14="http://schemas.microsoft.com/office/powerpoint/2010/main" val="386763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b="1" dirty="0" smtClean="0"/>
              <a:t>Finishing Up</a:t>
            </a:r>
          </a:p>
          <a:p>
            <a:pPr marL="0" indent="0">
              <a:buNone/>
            </a:pPr>
            <a:r>
              <a:rPr lang="en-US" dirty="0" smtClean="0"/>
              <a:t>One does not normally go through all of this testing to make a single print - the idea is that tomorrow, next week, or next year, prints will be made through these efforts.  As long as everything in the process remains the same, the results should be perfectly acceptable.</a:t>
            </a:r>
          </a:p>
          <a:p>
            <a:pPr marL="0" indent="0">
              <a:buNone/>
            </a:pPr>
            <a:r>
              <a:rPr lang="en-US" dirty="0" smtClean="0"/>
              <a:t>Many people are not aware of the ability to save curves in Photoshop, as this is not something often needed.</a:t>
            </a:r>
          </a:p>
          <a:p>
            <a:pPr marL="0" indent="0">
              <a:buNone/>
            </a:pPr>
            <a:r>
              <a:rPr lang="en-US" dirty="0" smtClean="0"/>
              <a:t>To save the curve for later use, click the option list in the upper right corner.</a:t>
            </a:r>
          </a:p>
          <a:p>
            <a:pPr marL="0" indent="0">
              <a:buNone/>
            </a:pPr>
            <a:r>
              <a:rPr lang="en-US" dirty="0" smtClean="0"/>
              <a:t>From the drop-down select Save Curves Preset.</a:t>
            </a:r>
          </a:p>
          <a:p>
            <a:pPr marL="0" indent="0">
              <a:spcBef>
                <a:spcPts val="0"/>
              </a:spcBef>
              <a:spcAft>
                <a:spcPts val="200"/>
              </a:spcAft>
              <a:buNone/>
            </a:pPr>
            <a:r>
              <a:rPr lang="en-US" dirty="0" smtClean="0"/>
              <a:t>You may as well get specific with the filename to make it easy to recall</a:t>
            </a:r>
          </a:p>
          <a:p>
            <a:pPr marL="0" indent="0">
              <a:spcBef>
                <a:spcPts val="0"/>
              </a:spcBef>
              <a:spcAft>
                <a:spcPts val="200"/>
              </a:spcAft>
              <a:buNone/>
            </a:pPr>
            <a:r>
              <a:rPr lang="en-US" dirty="0" smtClean="0"/>
              <a:t>(the same option drop-down is used to load a saved preset).  Once you have</a:t>
            </a:r>
          </a:p>
          <a:p>
            <a:pPr marL="0" indent="0">
              <a:spcBef>
                <a:spcPts val="0"/>
              </a:spcBef>
              <a:spcAft>
                <a:spcPts val="200"/>
              </a:spcAft>
              <a:buNone/>
            </a:pPr>
            <a:r>
              <a:rPr lang="en-US" dirty="0" smtClean="0"/>
              <a:t>built several curves you do not want vagueness making it difficult to figure out which curve you should be using.</a:t>
            </a:r>
            <a:endParaRPr lang="en-US" dirty="0"/>
          </a:p>
        </p:txBody>
      </p:sp>
      <p:pic>
        <p:nvPicPr>
          <p:cNvPr id="27650" name="Picture 2" descr="C:\Dropbox\Digital Negative Presentation\Untitled-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294881"/>
            <a:ext cx="12668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274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b="1" dirty="0" smtClean="0"/>
              <a:t>Better Yet</a:t>
            </a:r>
          </a:p>
          <a:p>
            <a:pPr marL="0" indent="0">
              <a:buNone/>
            </a:pPr>
            <a:r>
              <a:rPr lang="en-US" dirty="0" smtClean="0"/>
              <a:t>The digital negative color and curve are intertwined and need to stay together. You can keep a spreadsheet with this information or better yet, keep them together in a folder.</a:t>
            </a:r>
          </a:p>
          <a:p>
            <a:pPr marL="0" indent="0">
              <a:spcBef>
                <a:spcPts val="0"/>
              </a:spcBef>
              <a:spcAft>
                <a:spcPts val="200"/>
              </a:spcAft>
              <a:buNone/>
            </a:pPr>
            <a:r>
              <a:rPr lang="en-US" dirty="0" smtClean="0"/>
              <a:t>I keep the levels that are associated with the digital negative – curve, </a:t>
            </a:r>
          </a:p>
          <a:p>
            <a:pPr marL="0" indent="0">
              <a:spcBef>
                <a:spcPts val="0"/>
              </a:spcBef>
              <a:spcAft>
                <a:spcPts val="200"/>
              </a:spcAft>
              <a:buNone/>
            </a:pPr>
            <a:r>
              <a:rPr lang="en-US" dirty="0" smtClean="0"/>
              <a:t>inversion, and color – within a folder that can be created through an</a:t>
            </a:r>
          </a:p>
          <a:p>
            <a:pPr marL="0" indent="0">
              <a:spcBef>
                <a:spcPts val="0"/>
              </a:spcBef>
              <a:spcAft>
                <a:spcPts val="200"/>
              </a:spcAft>
              <a:buNone/>
            </a:pPr>
            <a:r>
              <a:rPr lang="en-US" dirty="0" smtClean="0"/>
              <a:t>option at the bottom of the Layers palette. Holding the layers within a</a:t>
            </a:r>
          </a:p>
          <a:p>
            <a:pPr marL="0" indent="0">
              <a:spcBef>
                <a:spcPts val="0"/>
              </a:spcBef>
              <a:spcAft>
                <a:spcPts val="200"/>
              </a:spcAft>
              <a:buNone/>
            </a:pPr>
            <a:r>
              <a:rPr lang="en-US" dirty="0" smtClean="0"/>
              <a:t>folder allows one to separate this information from the layers that deal</a:t>
            </a:r>
          </a:p>
          <a:p>
            <a:pPr marL="0" indent="0">
              <a:spcBef>
                <a:spcPts val="0"/>
              </a:spcBef>
              <a:spcAft>
                <a:spcPts val="200"/>
              </a:spcAft>
              <a:buNone/>
            </a:pPr>
            <a:r>
              <a:rPr lang="en-US" dirty="0" smtClean="0"/>
              <a:t>with the processing of the image.</a:t>
            </a:r>
          </a:p>
          <a:p>
            <a:pPr marL="0" indent="0">
              <a:buNone/>
            </a:pPr>
            <a:r>
              <a:rPr lang="en-US" dirty="0" smtClean="0"/>
              <a:t>Another advantage is that with a click of the eyeball the folder can be removed from display, so that when the file is saved the thumbnail (in Bridge or whatever program is being used to organize your files) will show the image.</a:t>
            </a:r>
          </a:p>
          <a:p>
            <a:pPr marL="0" indent="0">
              <a:buNone/>
            </a:pPr>
            <a:r>
              <a:rPr lang="en-US" dirty="0" smtClean="0"/>
              <a:t>Yet another advantage is that folders can be established for multiple processes, perhaps one for a silver print, one for Cyanotype, and one for Platinum.</a:t>
            </a:r>
            <a:endParaRPr lang="en-US" dirty="0"/>
          </a:p>
        </p:txBody>
      </p:sp>
      <p:pic>
        <p:nvPicPr>
          <p:cNvPr id="28674" name="Picture 2" descr="C:\Dropbox\Digital Negative Presentation\Untitled-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590799"/>
            <a:ext cx="1266825"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73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b="1" dirty="0" smtClean="0"/>
              <a:t>But that’s not all, there’s even more!</a:t>
            </a:r>
          </a:p>
          <a:p>
            <a:pPr marL="0" indent="0">
              <a:buNone/>
            </a:pPr>
            <a:r>
              <a:rPr lang="en-US" dirty="0" smtClean="0"/>
              <a:t>Perhaps the best reason to hold this information within a folder is that fact that one can create a Photoshop file with just folders of digital negative layers.  When it is time to make a digital negative simply load the file into Photoshop, then drag the appropriate layer onto the image for which a negative needs to be made.</a:t>
            </a:r>
            <a:endParaRPr lang="en-US" dirty="0"/>
          </a:p>
        </p:txBody>
      </p:sp>
      <p:pic>
        <p:nvPicPr>
          <p:cNvPr id="30722" name="Picture 2" descr="C:\Dropbox\Digital Negative Presentation\Untitled-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44645"/>
            <a:ext cx="29337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713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b="1" dirty="0" smtClean="0"/>
              <a:t>Final Thoughts</a:t>
            </a:r>
          </a:p>
          <a:p>
            <a:pPr marL="0" indent="0">
              <a:buNone/>
            </a:pPr>
            <a:r>
              <a:rPr lang="en-US" dirty="0" smtClean="0"/>
              <a:t>Like anything new, digital negatives go through the standard stages:</a:t>
            </a:r>
          </a:p>
          <a:p>
            <a:r>
              <a:rPr lang="en-US" dirty="0" smtClean="0"/>
              <a:t>Is this something I can use?</a:t>
            </a:r>
          </a:p>
          <a:p>
            <a:r>
              <a:rPr lang="en-US" dirty="0" smtClean="0"/>
              <a:t>This is so confusing</a:t>
            </a:r>
          </a:p>
          <a:p>
            <a:r>
              <a:rPr lang="en-US" dirty="0" smtClean="0"/>
              <a:t>I finally understand it</a:t>
            </a:r>
          </a:p>
          <a:p>
            <a:r>
              <a:rPr lang="en-US" dirty="0" smtClean="0"/>
              <a:t>This is going to open up possibilities for me</a:t>
            </a:r>
          </a:p>
          <a:p>
            <a:pPr marL="0" indent="0">
              <a:buNone/>
            </a:pPr>
            <a:r>
              <a:rPr lang="en-US" dirty="0" smtClean="0"/>
              <a:t>Digital negatives take a few moments to comprehend, but there is nothing here that cannot be accomplished by one with a rudimentary understanding of Photoshop.  Once learned, the workflow of making a print can be made more efficient.  For those who work with alternative processes, images that were photographed without the specific process in mind can now use those negatives with improper contrast.  And for those printing with platinum, there can be less waste of those very expensive chemicals.</a:t>
            </a:r>
            <a:endParaRPr lang="en-US" dirty="0"/>
          </a:p>
          <a:p>
            <a:pPr marL="0" indent="0">
              <a:buNone/>
            </a:pPr>
            <a:endParaRPr lang="en-US" dirty="0"/>
          </a:p>
        </p:txBody>
      </p:sp>
    </p:spTree>
    <p:extLst>
      <p:ext uri="{BB962C8B-B14F-4D97-AF65-F5344CB8AC3E}">
        <p14:creationId xmlns:p14="http://schemas.microsoft.com/office/powerpoint/2010/main" val="28549636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p>
        </p:txBody>
      </p:sp>
      <p:sp>
        <p:nvSpPr>
          <p:cNvPr id="3" name="Content Placeholder 2"/>
          <p:cNvSpPr>
            <a:spLocks noGrp="1"/>
          </p:cNvSpPr>
          <p:nvPr>
            <p:ph sz="quarter" idx="13"/>
          </p:nvPr>
        </p:nvSpPr>
        <p:spPr/>
        <p:txBody>
          <a:bodyPr/>
          <a:lstStyle/>
          <a:p>
            <a:pPr marL="0" indent="0">
              <a:buNone/>
            </a:pPr>
            <a:r>
              <a:rPr lang="en-US" dirty="0" smtClean="0"/>
              <a:t>If errors are found in this document or if you feel that anything could be explained better, then please do not hesitate to contact me.</a:t>
            </a:r>
          </a:p>
          <a:p>
            <a:pPr marL="0" indent="0">
              <a:buNone/>
            </a:pPr>
            <a:r>
              <a:rPr lang="en-US" dirty="0" smtClean="0"/>
              <a:t>George L Smyth</a:t>
            </a:r>
          </a:p>
          <a:p>
            <a:pPr marL="0" indent="0">
              <a:buNone/>
            </a:pPr>
            <a:r>
              <a:rPr lang="en-US" dirty="0" smtClean="0"/>
              <a:t>George.Smyth@gmail.com</a:t>
            </a:r>
            <a:endParaRPr lang="en-US" dirty="0"/>
          </a:p>
        </p:txBody>
      </p:sp>
    </p:spTree>
    <p:extLst>
      <p:ext uri="{BB962C8B-B14F-4D97-AF65-F5344CB8AC3E}">
        <p14:creationId xmlns:p14="http://schemas.microsoft.com/office/powerpoint/2010/main" val="268772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lgn="ctr">
              <a:buNone/>
            </a:pPr>
            <a:endParaRPr lang="en-US" sz="3200" dirty="0" smtClean="0"/>
          </a:p>
          <a:p>
            <a:pPr marL="0" indent="0" algn="ctr">
              <a:buNone/>
            </a:pPr>
            <a:endParaRPr lang="en-US" sz="3200" dirty="0"/>
          </a:p>
          <a:p>
            <a:pPr marL="0" indent="0" algn="ctr">
              <a:buNone/>
            </a:pPr>
            <a:r>
              <a:rPr lang="en-US" sz="3200" dirty="0" smtClean="0"/>
              <a:t>Let’s get </a:t>
            </a:r>
            <a:r>
              <a:rPr lang="en-US" sz="3200" dirty="0" smtClean="0"/>
              <a:t>started</a:t>
            </a:r>
            <a:endParaRPr lang="en-US" sz="3200" dirty="0" smtClean="0"/>
          </a:p>
          <a:p>
            <a:pPr marL="0" indent="0">
              <a:buNone/>
            </a:pPr>
            <a:endParaRPr lang="en-US" dirty="0"/>
          </a:p>
        </p:txBody>
      </p:sp>
    </p:spTree>
    <p:extLst>
      <p:ext uri="{BB962C8B-B14F-4D97-AF65-F5344CB8AC3E}">
        <p14:creationId xmlns:p14="http://schemas.microsoft.com/office/powerpoint/2010/main" val="231343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dirty="0" smtClean="0"/>
              <a:t>It would be reasonable to assume that one merely need to invert an image, print it on a clear substrate, and use that as the negative.  This only works if you do not care about the results.</a:t>
            </a:r>
          </a:p>
          <a:p>
            <a:pPr marL="0" indent="0">
              <a:buNone/>
            </a:pPr>
            <a:r>
              <a:rPr lang="en-US" dirty="0" smtClean="0"/>
              <a:t>To see what happens when this is done, I scanned </a:t>
            </a:r>
            <a:r>
              <a:rPr lang="en-US" dirty="0" smtClean="0"/>
              <a:t>a </a:t>
            </a:r>
            <a:r>
              <a:rPr lang="en-US" dirty="0" smtClean="0"/>
              <a:t>negative.</a:t>
            </a:r>
          </a:p>
          <a:p>
            <a:pPr marL="0" indent="0">
              <a:buNone/>
            </a:pPr>
            <a:endParaRPr lang="en-US" dirty="0"/>
          </a:p>
        </p:txBody>
      </p:sp>
      <p:pic>
        <p:nvPicPr>
          <p:cNvPr id="4" name="Picture 2" descr="C:\Dropbox\Digital Negative Presentation\img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2723862"/>
            <a:ext cx="3733800" cy="299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dirty="0" smtClean="0"/>
              <a:t>I </a:t>
            </a:r>
            <a:r>
              <a:rPr lang="en-US" dirty="0" smtClean="0"/>
              <a:t>inverted </a:t>
            </a:r>
            <a:r>
              <a:rPr lang="en-US" dirty="0" smtClean="0"/>
              <a:t>the </a:t>
            </a:r>
            <a:r>
              <a:rPr lang="en-US" dirty="0"/>
              <a:t>negative to show the image, </a:t>
            </a:r>
            <a:r>
              <a:rPr lang="en-US" dirty="0" smtClean="0"/>
              <a:t>did some burning and dodging, and removed some dust spots.  I </a:t>
            </a:r>
            <a:r>
              <a:rPr lang="en-US" dirty="0" smtClean="0"/>
              <a:t>inverted </a:t>
            </a:r>
            <a:r>
              <a:rPr lang="en-US" dirty="0" smtClean="0"/>
              <a:t>the negative and printed it onto Pictorico transparency paper.</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r>
              <a:rPr lang="en-US" dirty="0" smtClean="0"/>
              <a:t>I </a:t>
            </a:r>
            <a:r>
              <a:rPr lang="en-US" dirty="0" smtClean="0"/>
              <a:t>then took </a:t>
            </a:r>
            <a:r>
              <a:rPr lang="en-US" dirty="0" smtClean="0"/>
              <a:t>the negative into the darkroom and made my print.</a:t>
            </a:r>
            <a:endParaRPr lang="en-US" dirty="0"/>
          </a:p>
        </p:txBody>
      </p:sp>
      <p:pic>
        <p:nvPicPr>
          <p:cNvPr id="4" name="Picture 2" descr="C:\Dropbox\Digital Negative Presentation\img6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345144"/>
            <a:ext cx="3733800" cy="289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lgn="ctr">
              <a:buNone/>
            </a:pPr>
            <a:r>
              <a:rPr lang="en-US" dirty="0" smtClean="0"/>
              <a:t>The kind thing would be to say that the print’s tonality did not reach expectations.</a:t>
            </a:r>
            <a:endParaRPr lang="en-US" dirty="0"/>
          </a:p>
        </p:txBody>
      </p:sp>
      <p:pic>
        <p:nvPicPr>
          <p:cNvPr id="4" name="Picture 2" descr="C:\Dropbox\Digital Negative Presentation\img61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1619865"/>
            <a:ext cx="4419600" cy="335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403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Negatives</a:t>
            </a:r>
            <a:endParaRPr lang="en-US" dirty="0"/>
          </a:p>
        </p:txBody>
      </p:sp>
      <p:sp>
        <p:nvSpPr>
          <p:cNvPr id="3" name="Content Placeholder 2"/>
          <p:cNvSpPr>
            <a:spLocks noGrp="1"/>
          </p:cNvSpPr>
          <p:nvPr>
            <p:ph sz="quarter" idx="13"/>
          </p:nvPr>
        </p:nvSpPr>
        <p:spPr/>
        <p:txBody>
          <a:bodyPr/>
          <a:lstStyle/>
          <a:p>
            <a:pPr marL="0" indent="0">
              <a:buNone/>
            </a:pPr>
            <a:r>
              <a:rPr lang="en-US" dirty="0" smtClean="0"/>
              <a:t>On second thought, this is to be expected.  Film has a characteristic curve that is not linear, and </a:t>
            </a:r>
            <a:r>
              <a:rPr lang="en-US" dirty="0" smtClean="0"/>
              <a:t>it </a:t>
            </a:r>
            <a:r>
              <a:rPr lang="en-US" dirty="0" smtClean="0"/>
              <a:t>works with a paper’s </a:t>
            </a:r>
            <a:r>
              <a:rPr lang="en-US" dirty="0" smtClean="0"/>
              <a:t>characteristic curve </a:t>
            </a:r>
            <a:r>
              <a:rPr lang="en-US" dirty="0" smtClean="0"/>
              <a:t>to produce </a:t>
            </a:r>
            <a:r>
              <a:rPr lang="en-US" dirty="0" smtClean="0"/>
              <a:t>a proper range </a:t>
            </a:r>
            <a:r>
              <a:rPr lang="en-US" dirty="0" smtClean="0"/>
              <a:t>of tonality.  When a digital negative is created the curve is linear, which does not match properly with the paper.</a:t>
            </a:r>
          </a:p>
          <a:p>
            <a:pPr marL="0" indent="0">
              <a:buNone/>
            </a:pPr>
            <a:r>
              <a:rPr lang="en-US" dirty="0" smtClean="0"/>
              <a:t>To address this issue, a curve needs to be </a:t>
            </a:r>
            <a:r>
              <a:rPr lang="en-US" dirty="0" smtClean="0"/>
              <a:t>applied to a digital negative </a:t>
            </a:r>
            <a:r>
              <a:rPr lang="en-US" dirty="0" smtClean="0"/>
              <a:t>that matches the paper – this is nothing new, zone system photographers have been doing this for </a:t>
            </a:r>
            <a:r>
              <a:rPr lang="en-US" dirty="0" smtClean="0"/>
              <a:t>years with film.</a:t>
            </a:r>
            <a:endParaRPr lang="en-US" dirty="0" smtClean="0"/>
          </a:p>
          <a:p>
            <a:pPr marL="0" indent="0">
              <a:buNone/>
            </a:pPr>
            <a:endParaRPr lang="en-US" dirty="0"/>
          </a:p>
        </p:txBody>
      </p:sp>
    </p:spTree>
    <p:extLst>
      <p:ext uri="{BB962C8B-B14F-4D97-AF65-F5344CB8AC3E}">
        <p14:creationId xmlns:p14="http://schemas.microsoft.com/office/powerpoint/2010/main" val="221612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908</TotalTime>
  <Words>3333</Words>
  <Application>Microsoft Office PowerPoint</Application>
  <PresentationFormat>On-screen Show (4:3)</PresentationFormat>
  <Paragraphs>288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Horizon</vt:lpstr>
      <vt:lpstr>Digital Negatives by George L Smyth</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lpstr>Digital Negatives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Negatives</dc:title>
  <dc:creator>George</dc:creator>
  <cp:lastModifiedBy>George</cp:lastModifiedBy>
  <cp:revision>56</cp:revision>
  <dcterms:created xsi:type="dcterms:W3CDTF">2014-02-28T15:38:28Z</dcterms:created>
  <dcterms:modified xsi:type="dcterms:W3CDTF">2014-03-03T22:37:20Z</dcterms:modified>
</cp:coreProperties>
</file>